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1338" r:id="rId2"/>
    <p:sldId id="261" r:id="rId3"/>
    <p:sldId id="1345" r:id="rId4"/>
    <p:sldId id="1313" r:id="rId5"/>
    <p:sldId id="1346" r:id="rId6"/>
    <p:sldId id="1348" r:id="rId7"/>
    <p:sldId id="1355" r:id="rId8"/>
    <p:sldId id="1349" r:id="rId9"/>
    <p:sldId id="1351" r:id="rId10"/>
    <p:sldId id="1350" r:id="rId11"/>
    <p:sldId id="1357" r:id="rId12"/>
    <p:sldId id="1382" r:id="rId13"/>
    <p:sldId id="1364" r:id="rId14"/>
    <p:sldId id="1383" r:id="rId15"/>
    <p:sldId id="1384" r:id="rId16"/>
    <p:sldId id="1381" r:id="rId17"/>
    <p:sldId id="256" r:id="rId18"/>
    <p:sldId id="1358" r:id="rId19"/>
    <p:sldId id="1356" r:id="rId20"/>
    <p:sldId id="1368" r:id="rId21"/>
    <p:sldId id="1365" r:id="rId22"/>
    <p:sldId id="1378" r:id="rId23"/>
    <p:sldId id="1371" r:id="rId24"/>
    <p:sldId id="1372" r:id="rId25"/>
    <p:sldId id="1369" r:id="rId26"/>
    <p:sldId id="1366" r:id="rId27"/>
    <p:sldId id="1367" r:id="rId28"/>
    <p:sldId id="1379" r:id="rId29"/>
    <p:sldId id="1373" r:id="rId30"/>
    <p:sldId id="1374" r:id="rId31"/>
    <p:sldId id="1359" r:id="rId32"/>
    <p:sldId id="1375" r:id="rId33"/>
    <p:sldId id="1376" r:id="rId34"/>
    <p:sldId id="1377" r:id="rId35"/>
    <p:sldId id="1380" r:id="rId36"/>
    <p:sldId id="1370" r:id="rId37"/>
    <p:sldId id="1360" r:id="rId38"/>
    <p:sldId id="1361" r:id="rId39"/>
    <p:sldId id="1362" r:id="rId40"/>
    <p:sldId id="1363" r:id="rId41"/>
    <p:sldId id="1347" r:id="rId42"/>
    <p:sldId id="1352" r:id="rId43"/>
    <p:sldId id="1353" r:id="rId44"/>
    <p:sldId id="135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n Warr" initials="AW" lastIdx="1" clrIdx="0">
    <p:extLst>
      <p:ext uri="{19B8F6BF-5375-455C-9EA6-DF929625EA0E}">
        <p15:presenceInfo xmlns:p15="http://schemas.microsoft.com/office/powerpoint/2012/main" userId="24d9eced6fcf6e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1"/>
    <p:restoredTop sz="94694"/>
  </p:normalViewPr>
  <p:slideViewPr>
    <p:cSldViewPr snapToGrid="0">
      <p:cViewPr>
        <p:scale>
          <a:sx n="120" d="100"/>
          <a:sy n="120" d="100"/>
        </p:scale>
        <p:origin x="69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2T17:04:54.82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3FE34-C95D-6C42-8207-4B4ABD02BDD1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6038-2B8D-A04F-A013-C23246F40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4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4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2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0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2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00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47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6038-2B8D-A04F-A013-C23246F40C1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8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0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7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6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6038-2B8D-A04F-A013-C23246F40C1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6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38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5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0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57E9-D9BA-5FEF-5443-5A64C0401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AAEE6-FD3A-D417-F676-7B9A04CC3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B0BC0-C4EF-85FD-EF64-619023F7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6F3C9-2E18-ACA6-D0DD-535FFE55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230B-FC55-1785-BA66-0B2EF85E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61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6547-DDA8-3AAA-324A-DBE8E73C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90F24C-5281-28AE-2F18-E3F3D311F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BB964-9EBB-5BDE-8C33-3D06C602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D8875-38EC-C52F-5863-C92E6756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A1A64-69C0-7194-EF8F-1B175CB5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FE819B-A878-034C-56B0-80C9781F0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A4BC3-981C-35DB-87C5-6D456AF0F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210F4-F3C4-AA5B-97DB-C282338E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3D355-54D1-4102-BBFE-DB82686C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4E7E3-5F1B-B2DA-5A55-AAF3385A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75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3940-158D-907B-9AE2-C6DC2D25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F409D-F037-0048-0636-DE68EE7E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DFF7E-9B6C-CE1A-AD8D-4AE96A22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8BBC-6711-E5AC-795F-7D51EDEC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2D703-5C2C-2573-E67C-2436164B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09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F341-BA24-9C41-CBD5-84FAA299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CBC03-CA5A-5551-2A94-3F7EC91C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52C8E-697B-1A08-D192-A7E7626F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F2A3-5183-699D-88D1-5173FD20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6AE69-7024-22FF-2B97-C69DD0D2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22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B3E5-D773-8061-E692-229FEB27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26E7-8615-D11B-1B82-D30E9D061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EC4E3-868B-3599-1E9C-CB6A9AF89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954C-5D88-FC1C-2CCD-667BB9D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FE790-E8B5-8131-1AE9-71B0AA08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F0062-5AC4-826A-3FFE-EA2D92F1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88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40A9-A191-F617-8796-82DF7844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F939B-660C-DCFA-8BC5-D64A6FE0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6CEFC-5BC7-FE86-F6E9-4BC6B52F6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40372-33C5-69F9-E768-D8F2019FF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15DF3-7D35-7C14-5617-DA25F1DE0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EE0DD-0A05-D877-C4CD-B5003ADB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FFCFE-B4CB-FC04-4570-7DE7AE54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62FB2-2DFF-7311-03B8-3C6E0D53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5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8850-EF50-2248-28A5-7D0384EC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D5958-4531-F93C-3959-F65C9604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71AEF-B5FE-9EEB-9895-7E5EC9E4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2BB59-30ED-DC1A-45A9-CF040AC5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27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18CC5-3F90-778C-8718-35FAB076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792BD-DBB3-C400-330D-4A45254D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D7156-5B2D-9C40-56F5-2D8675B7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9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8647-A444-CDFF-73BC-ABD48369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91BA7-F71C-C59A-DC9F-1BCB85CFC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E0C01-D352-15ED-3615-DAC69B436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C2298-BDDC-01FF-3344-EF6F5A19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FB80E-69C5-88C7-EECB-03378069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A9E9F-A472-022B-0F5A-BAA1D3C0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3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5605-F51A-1B28-1EB5-71D5AB86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F149F-4203-9C6C-9CC2-763903C1A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70A05-5FA8-B2F8-C30A-20A1C4A90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1DB3A-FB4B-97AD-68B2-BF932195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822CA-23E0-9A62-CB28-7B3C05A0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D9B90-03EB-87D3-2616-BDE99D90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12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F68E8-A2D0-846E-1812-DE064AC9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04640-AC7A-F60F-6BB6-B33137D30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D3D4F-99B7-4EE0-2EAD-7B51F4A7F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333C-1B03-B940-B801-8674ACD9D79F}" type="datetimeFigureOut">
              <a:rPr lang="en-GB" smtClean="0"/>
              <a:t>21/08/2023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11322-1FDE-3F44-3649-B99CAA081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4218A-88E4-FAE4-9B30-5B0D5C0C6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51607-EA4E-2D4C-80D8-C4CD50799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be.com/clip/UgkxPWLuNxod_0lKJN4SRdnQaK6kt8gfOg1-?si=u5D5OxQ5ZT6xkB_j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noiaLondon/prompting-ai-superpowe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96DF4-78B6-0B48-BC39-537F6F0A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1B78-826D-4FE9-99FE-428C8E62A634}" type="slidenum">
              <a:rPr lang="en-US" smtClean="0"/>
              <a:t>1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854F6-EE9F-DC40-91C8-220D5434C7EE}"/>
              </a:ext>
            </a:extLst>
          </p:cNvPr>
          <p:cNvSpPr/>
          <p:nvPr/>
        </p:nvSpPr>
        <p:spPr>
          <a:xfrm>
            <a:off x="11091553" y="6356350"/>
            <a:ext cx="262247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03C7A3-5E7F-CC4B-A6F8-0DE445A2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2489200"/>
            <a:ext cx="4914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7B9-3182-31AD-545A-955523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1:  How good is your superpower?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E6FFD-6FB8-1C39-D07A-E963A33C2BDF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6D61-C99D-C3D1-CDA5-037A442EB2D5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F90B7B7-9F02-304A-EEEF-6B673830E2FA}"/>
              </a:ext>
            </a:extLst>
          </p:cNvPr>
          <p:cNvSpPr txBox="1">
            <a:spLocks/>
          </p:cNvSpPr>
          <p:nvPr/>
        </p:nvSpPr>
        <p:spPr>
          <a:xfrm>
            <a:off x="7782906" y="6278456"/>
            <a:ext cx="26473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51607-EA4E-2D4C-80D8-C4CD5079997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C1985-C355-A875-3E82-4EF58EA96807}"/>
              </a:ext>
            </a:extLst>
          </p:cNvPr>
          <p:cNvSpPr/>
          <p:nvPr/>
        </p:nvSpPr>
        <p:spPr>
          <a:xfrm>
            <a:off x="3059028" y="1333717"/>
            <a:ext cx="641230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Curious: </a:t>
            </a:r>
            <a:r>
              <a:rPr lang="en-US" sz="2000" dirty="0">
                <a:solidFill>
                  <a:schemeClr val="accent1"/>
                </a:solidFill>
              </a:rPr>
              <a:t>Nothing yet, what’s this all about?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8F808-15B8-4543-1402-07A1E6BA10BB}"/>
              </a:ext>
            </a:extLst>
          </p:cNvPr>
          <p:cNvSpPr/>
          <p:nvPr/>
        </p:nvSpPr>
        <p:spPr>
          <a:xfrm>
            <a:off x="3134953" y="2085420"/>
            <a:ext cx="8036979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Experimenting: </a:t>
            </a:r>
            <a:r>
              <a:rPr lang="en-US" sz="2000" dirty="0">
                <a:solidFill>
                  <a:schemeClr val="accent2"/>
                </a:solidFill>
              </a:rPr>
              <a:t>I’m trying out some Chatbots (or similar) now?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FCA0-2AEB-5A69-DE34-21AF95B5BEFB}"/>
              </a:ext>
            </a:extLst>
          </p:cNvPr>
          <p:cNvSpPr/>
          <p:nvPr/>
        </p:nvSpPr>
        <p:spPr>
          <a:xfrm>
            <a:off x="3134953" y="5092232"/>
            <a:ext cx="8504181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Powerful:  </a:t>
            </a:r>
            <a:r>
              <a:rPr lang="en-US" sz="2000" dirty="0">
                <a:solidFill>
                  <a:schemeClr val="accent6"/>
                </a:solidFill>
              </a:rPr>
              <a:t>I’m advanced and getting into LLM apps, agents, etc.?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873010-F034-0CFA-AE11-30B1B58AA3CF}"/>
              </a:ext>
            </a:extLst>
          </p:cNvPr>
          <p:cNvSpPr/>
          <p:nvPr/>
        </p:nvSpPr>
        <p:spPr>
          <a:xfrm>
            <a:off x="3134954" y="4340529"/>
            <a:ext cx="641230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Advanced:  </a:t>
            </a:r>
            <a:r>
              <a:rPr lang="en-US" sz="2000" dirty="0">
                <a:solidFill>
                  <a:schemeClr val="accent5"/>
                </a:solidFill>
              </a:rPr>
              <a:t>I’m well above basic Prompting now?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20461-FB10-149C-2B47-03D12DD7C6B8}"/>
              </a:ext>
            </a:extLst>
          </p:cNvPr>
          <p:cNvSpPr/>
          <p:nvPr/>
        </p:nvSpPr>
        <p:spPr>
          <a:xfrm>
            <a:off x="3134953" y="3588826"/>
            <a:ext cx="8036971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4"/>
                </a:solidFill>
              </a:rPr>
              <a:t>Getting There: </a:t>
            </a:r>
            <a:r>
              <a:rPr lang="en-US" sz="2000" dirty="0">
                <a:solidFill>
                  <a:schemeClr val="accent4"/>
                </a:solidFill>
              </a:rPr>
              <a:t>I’m using basic Prompting in my work or life?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81B22-8BB6-E744-A59D-083BD8D0952D}"/>
              </a:ext>
            </a:extLst>
          </p:cNvPr>
          <p:cNvSpPr/>
          <p:nvPr/>
        </p:nvSpPr>
        <p:spPr>
          <a:xfrm>
            <a:off x="3013033" y="2915017"/>
            <a:ext cx="10515593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Planned: </a:t>
            </a:r>
            <a:r>
              <a:rPr lang="en-US" sz="2000" dirty="0">
                <a:solidFill>
                  <a:schemeClr val="accent3"/>
                </a:solidFill>
              </a:rPr>
              <a:t>I haven’t done much yet, but I’m committed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9C3108-6875-B277-1D55-9D8048ACD0C2}"/>
              </a:ext>
            </a:extLst>
          </p:cNvPr>
          <p:cNvCxnSpPr>
            <a:stCxn id="22" idx="4"/>
            <a:endCxn id="25" idx="0"/>
          </p:cNvCxnSpPr>
          <p:nvPr/>
        </p:nvCxnSpPr>
        <p:spPr>
          <a:xfrm>
            <a:off x="2525743" y="1801614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C7866F-CAE4-09A9-F3C0-414F0052B834}"/>
              </a:ext>
            </a:extLst>
          </p:cNvPr>
          <p:cNvCxnSpPr>
            <a:stCxn id="25" idx="4"/>
            <a:endCxn id="28" idx="0"/>
          </p:cNvCxnSpPr>
          <p:nvPr/>
        </p:nvCxnSpPr>
        <p:spPr>
          <a:xfrm>
            <a:off x="2525743" y="2552644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509400-6FB1-CB07-93D7-6289DE1A1C3C}"/>
              </a:ext>
            </a:extLst>
          </p:cNvPr>
          <p:cNvCxnSpPr>
            <a:stCxn id="28" idx="4"/>
            <a:endCxn id="31" idx="0"/>
          </p:cNvCxnSpPr>
          <p:nvPr/>
        </p:nvCxnSpPr>
        <p:spPr>
          <a:xfrm>
            <a:off x="2525743" y="3303674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EA81D1-2F81-0747-E69F-9BB2DF2FFBC1}"/>
              </a:ext>
            </a:extLst>
          </p:cNvPr>
          <p:cNvCxnSpPr>
            <a:stCxn id="31" idx="4"/>
            <a:endCxn id="34" idx="0"/>
          </p:cNvCxnSpPr>
          <p:nvPr/>
        </p:nvCxnSpPr>
        <p:spPr>
          <a:xfrm>
            <a:off x="2525743" y="4054704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B2C66E-F511-BC4E-5829-001FAF53AB2B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2525743" y="4805734"/>
            <a:ext cx="0" cy="3876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F40426-DFBD-9430-C331-A3EEDCB5049D}"/>
              </a:ext>
            </a:extLst>
          </p:cNvPr>
          <p:cNvGrpSpPr/>
          <p:nvPr/>
        </p:nvGrpSpPr>
        <p:grpSpPr>
          <a:xfrm>
            <a:off x="2280063" y="1438285"/>
            <a:ext cx="491359" cy="363329"/>
            <a:chOff x="7100185" y="2044623"/>
            <a:chExt cx="363329" cy="36332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C99444-39FA-195D-E570-486F69A141B7}"/>
                </a:ext>
              </a:extLst>
            </p:cNvPr>
            <p:cNvSpPr/>
            <p:nvPr/>
          </p:nvSpPr>
          <p:spPr>
            <a:xfrm>
              <a:off x="7100185" y="2044623"/>
              <a:ext cx="363329" cy="363329"/>
            </a:xfrm>
            <a:prstGeom prst="ellipse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F4BF8-6EAF-E4C8-9069-DE8CDE2AF350}"/>
                </a:ext>
              </a:extLst>
            </p:cNvPr>
            <p:cNvSpPr txBox="1"/>
            <p:nvPr/>
          </p:nvSpPr>
          <p:spPr>
            <a:xfrm>
              <a:off x="7137418" y="2072399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A058DD-16E0-FFAC-6575-61955032FE26}"/>
              </a:ext>
            </a:extLst>
          </p:cNvPr>
          <p:cNvGrpSpPr/>
          <p:nvPr/>
        </p:nvGrpSpPr>
        <p:grpSpPr>
          <a:xfrm>
            <a:off x="2280063" y="2189315"/>
            <a:ext cx="491359" cy="363329"/>
            <a:chOff x="7100185" y="2795653"/>
            <a:chExt cx="363329" cy="36332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6CEBFB9-A8EE-F8CA-E39A-17229775D534}"/>
                </a:ext>
              </a:extLst>
            </p:cNvPr>
            <p:cNvSpPr/>
            <p:nvPr/>
          </p:nvSpPr>
          <p:spPr>
            <a:xfrm>
              <a:off x="7100185" y="2795653"/>
              <a:ext cx="363329" cy="36332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D7740-140D-A764-C858-A060732026C7}"/>
                </a:ext>
              </a:extLst>
            </p:cNvPr>
            <p:cNvSpPr txBox="1"/>
            <p:nvPr/>
          </p:nvSpPr>
          <p:spPr>
            <a:xfrm>
              <a:off x="7137418" y="282639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51AADD-7C23-6444-585C-3158C18266D4}"/>
              </a:ext>
            </a:extLst>
          </p:cNvPr>
          <p:cNvGrpSpPr/>
          <p:nvPr/>
        </p:nvGrpSpPr>
        <p:grpSpPr>
          <a:xfrm>
            <a:off x="2280063" y="2940345"/>
            <a:ext cx="491359" cy="363329"/>
            <a:chOff x="7100185" y="3546683"/>
            <a:chExt cx="363329" cy="3633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41ACC2-CEEE-CA2C-3558-0094B125B0A5}"/>
                </a:ext>
              </a:extLst>
            </p:cNvPr>
            <p:cNvSpPr/>
            <p:nvPr/>
          </p:nvSpPr>
          <p:spPr>
            <a:xfrm>
              <a:off x="7100185" y="3546683"/>
              <a:ext cx="363329" cy="363329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C423E6-027B-1CB5-60CC-DC8EB28D9D6D}"/>
                </a:ext>
              </a:extLst>
            </p:cNvPr>
            <p:cNvSpPr txBox="1"/>
            <p:nvPr/>
          </p:nvSpPr>
          <p:spPr>
            <a:xfrm>
              <a:off x="7137418" y="357445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12708C-C660-4D9B-A70B-0D09554F52F1}"/>
              </a:ext>
            </a:extLst>
          </p:cNvPr>
          <p:cNvGrpSpPr/>
          <p:nvPr/>
        </p:nvGrpSpPr>
        <p:grpSpPr>
          <a:xfrm>
            <a:off x="2280063" y="3691375"/>
            <a:ext cx="491359" cy="363329"/>
            <a:chOff x="7100185" y="4297713"/>
            <a:chExt cx="363329" cy="36332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C67C50-625E-DC6A-7E33-0A07E8F07752}"/>
                </a:ext>
              </a:extLst>
            </p:cNvPr>
            <p:cNvSpPr/>
            <p:nvPr/>
          </p:nvSpPr>
          <p:spPr>
            <a:xfrm>
              <a:off x="7100185" y="4297713"/>
              <a:ext cx="363329" cy="363329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0E792B-9844-1664-9438-558B71338AD4}"/>
                </a:ext>
              </a:extLst>
            </p:cNvPr>
            <p:cNvSpPr txBox="1"/>
            <p:nvPr/>
          </p:nvSpPr>
          <p:spPr>
            <a:xfrm>
              <a:off x="7137418" y="4327613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1BF5E8-07B7-3661-A894-73FF7208E0E3}"/>
              </a:ext>
            </a:extLst>
          </p:cNvPr>
          <p:cNvGrpSpPr/>
          <p:nvPr/>
        </p:nvGrpSpPr>
        <p:grpSpPr>
          <a:xfrm>
            <a:off x="2280063" y="4442405"/>
            <a:ext cx="491359" cy="363329"/>
            <a:chOff x="7100185" y="5048743"/>
            <a:chExt cx="363329" cy="36332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27BCE8-1418-18D2-3CA9-01A8F69BED12}"/>
                </a:ext>
              </a:extLst>
            </p:cNvPr>
            <p:cNvSpPr/>
            <p:nvPr/>
          </p:nvSpPr>
          <p:spPr>
            <a:xfrm>
              <a:off x="7100185" y="5048743"/>
              <a:ext cx="363329" cy="363329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30A4F-5621-555C-FA6B-FFD741353F20}"/>
                </a:ext>
              </a:extLst>
            </p:cNvPr>
            <p:cNvSpPr txBox="1"/>
            <p:nvPr/>
          </p:nvSpPr>
          <p:spPr>
            <a:xfrm>
              <a:off x="7137418" y="507301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EA455D-C9FF-24FA-A970-817F13CD2EC6}"/>
              </a:ext>
            </a:extLst>
          </p:cNvPr>
          <p:cNvGrpSpPr/>
          <p:nvPr/>
        </p:nvGrpSpPr>
        <p:grpSpPr>
          <a:xfrm>
            <a:off x="2280063" y="5193433"/>
            <a:ext cx="491359" cy="363329"/>
            <a:chOff x="7100185" y="5799771"/>
            <a:chExt cx="363329" cy="36332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53502F-4278-27A1-0179-B49087CEB227}"/>
                </a:ext>
              </a:extLst>
            </p:cNvPr>
            <p:cNvSpPr/>
            <p:nvPr/>
          </p:nvSpPr>
          <p:spPr>
            <a:xfrm>
              <a:off x="7100185" y="5799771"/>
              <a:ext cx="363329" cy="36332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D6F6F2-DEDF-FF3E-7C53-146968EB51FC}"/>
                </a:ext>
              </a:extLst>
            </p:cNvPr>
            <p:cNvSpPr txBox="1"/>
            <p:nvPr/>
          </p:nvSpPr>
          <p:spPr>
            <a:xfrm>
              <a:off x="7137418" y="582754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6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208FCD9-7754-A52C-5860-4D226C3B896F}"/>
              </a:ext>
            </a:extLst>
          </p:cNvPr>
          <p:cNvSpPr/>
          <p:nvPr/>
        </p:nvSpPr>
        <p:spPr>
          <a:xfrm>
            <a:off x="3134954" y="5832357"/>
            <a:ext cx="7837846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tx2"/>
                </a:solidFill>
              </a:rPr>
              <a:t>God-like: </a:t>
            </a:r>
            <a:r>
              <a:rPr lang="en-US" sz="2000" dirty="0">
                <a:solidFill>
                  <a:schemeClr val="tx2"/>
                </a:solidFill>
              </a:rPr>
              <a:t>I’ll blow your minds with examples in the Q&amp;A later?</a:t>
            </a:r>
          </a:p>
          <a:p>
            <a:pPr>
              <a:lnSpc>
                <a:spcPct val="130000"/>
              </a:lnSpc>
            </a:pPr>
            <a:endParaRPr lang="en-US" sz="2000" b="1" dirty="0">
              <a:solidFill>
                <a:schemeClr val="tx2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944AAF-5EB6-83D9-5B52-1256B79DCFE9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>
            <a:off x="2525742" y="5528986"/>
            <a:ext cx="1" cy="40457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F6F023-9EE9-0F7F-8C8E-FB1C02FEED8A}"/>
              </a:ext>
            </a:extLst>
          </p:cNvPr>
          <p:cNvGrpSpPr/>
          <p:nvPr/>
        </p:nvGrpSpPr>
        <p:grpSpPr>
          <a:xfrm>
            <a:off x="2280063" y="5933558"/>
            <a:ext cx="491359" cy="363329"/>
            <a:chOff x="7100185" y="5799771"/>
            <a:chExt cx="363329" cy="36332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96F857-3C2A-B105-9A6B-5C18EA8645AB}"/>
                </a:ext>
              </a:extLst>
            </p:cNvPr>
            <p:cNvSpPr/>
            <p:nvPr/>
          </p:nvSpPr>
          <p:spPr>
            <a:xfrm>
              <a:off x="7100185" y="5799771"/>
              <a:ext cx="363329" cy="363329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E78DDF-3B31-5CC9-693E-FA1ED6B3354D}"/>
                </a:ext>
              </a:extLst>
            </p:cNvPr>
            <p:cNvSpPr txBox="1"/>
            <p:nvPr/>
          </p:nvSpPr>
          <p:spPr>
            <a:xfrm>
              <a:off x="7143830" y="582754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15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74557" y="3446100"/>
            <a:ext cx="7842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Intro for Generative AI &amp; Prompting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542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C867-5F4D-928E-AB54-498CC921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EBA41-CD42-0B07-D455-E29F5F5E02E0}"/>
              </a:ext>
            </a:extLst>
          </p:cNvPr>
          <p:cNvSpPr txBox="1"/>
          <p:nvPr/>
        </p:nvSpPr>
        <p:spPr>
          <a:xfrm>
            <a:off x="3850466" y="1968164"/>
            <a:ext cx="7232821" cy="761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</a:rPr>
              <a:t>AI, or Artificial Intelligence, refers to the development of computer systems that can perform tasks that typically require human intelligence, such as learning, problem-solving, and decision-making.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9D79B3-5F54-347E-D641-E682DD56435F}"/>
              </a:ext>
            </a:extLst>
          </p:cNvPr>
          <p:cNvSpPr/>
          <p:nvPr/>
        </p:nvSpPr>
        <p:spPr>
          <a:xfrm>
            <a:off x="548640" y="2033364"/>
            <a:ext cx="2484647" cy="63079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214BA9-A9D2-8FDA-0837-EA0F44C44A45}"/>
              </a:ext>
            </a:extLst>
          </p:cNvPr>
          <p:cNvSpPr/>
          <p:nvPr/>
        </p:nvSpPr>
        <p:spPr>
          <a:xfrm>
            <a:off x="548640" y="3140056"/>
            <a:ext cx="2484647" cy="63079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Generative AI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8322F4-BFF1-0517-A7A6-7912E47B507D}"/>
              </a:ext>
            </a:extLst>
          </p:cNvPr>
          <p:cNvSpPr/>
          <p:nvPr/>
        </p:nvSpPr>
        <p:spPr>
          <a:xfrm>
            <a:off x="548640" y="4257657"/>
            <a:ext cx="2484647" cy="63079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LLMs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720BFA-DAAA-4290-82C1-550B00DF88D6}"/>
              </a:ext>
            </a:extLst>
          </p:cNvPr>
          <p:cNvSpPr/>
          <p:nvPr/>
        </p:nvSpPr>
        <p:spPr>
          <a:xfrm>
            <a:off x="548639" y="5353442"/>
            <a:ext cx="2484647" cy="63079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Prompting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5CF4A-7EC2-A909-3334-6B67B11E7741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A268182-2495-4652-BCC8-BC69BC6B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12</a:t>
            </a:fld>
            <a:endParaRPr lang="en-GB" dirty="0"/>
          </a:p>
        </p:txBody>
      </p:sp>
      <p:pic>
        <p:nvPicPr>
          <p:cNvPr id="12290" name="Picture 2" descr="ChatGPT logo and Its History | LogoMyWay">
            <a:extLst>
              <a:ext uri="{FF2B5EF4-FFF2-40B4-BE49-F238E27FC236}">
                <a16:creationId xmlns:a16="http://schemas.microsoft.com/office/drawing/2014/main" id="{A4D04F92-3F24-A542-D92F-ABDC6ACCB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90" y="502816"/>
            <a:ext cx="1219196" cy="7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64E57D-FDA1-1BCD-A3FA-E42C164FDE68}"/>
              </a:ext>
            </a:extLst>
          </p:cNvPr>
          <p:cNvSpPr txBox="1"/>
          <p:nvPr/>
        </p:nvSpPr>
        <p:spPr>
          <a:xfrm>
            <a:off x="3850466" y="4127257"/>
            <a:ext cx="7232821" cy="891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6"/>
                </a:solidFill>
              </a:rPr>
              <a:t>LLMs (Large Language Models) are advanced AI systems that can understand and generate human-like text, while Chatbots are applications powered by LLMs that engage in natural language conversations with users, providing information, assistance, or performing tasks.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90EF4-CE83-785B-771E-0B8221D21618}"/>
              </a:ext>
            </a:extLst>
          </p:cNvPr>
          <p:cNvSpPr txBox="1"/>
          <p:nvPr/>
        </p:nvSpPr>
        <p:spPr>
          <a:xfrm>
            <a:off x="3850466" y="3088583"/>
            <a:ext cx="7232821" cy="729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5"/>
                </a:solidFill>
              </a:rPr>
              <a:t>Generative AI is a subset of artificial intelligence that focuses on creating data, content, or responses, often mimicking human creativity and generating new information or outputs based on learned patterns and data.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241A1-699F-99B0-143C-E41615D47B07}"/>
              </a:ext>
            </a:extLst>
          </p:cNvPr>
          <p:cNvSpPr txBox="1"/>
          <p:nvPr/>
        </p:nvSpPr>
        <p:spPr>
          <a:xfrm>
            <a:off x="3850465" y="5251410"/>
            <a:ext cx="7232821" cy="834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Prompting, in the context of AI, is the action of providing a specific instruction, question, or command to an AI system or chatbot to elicit a desired response or action, facilitating interactive communication and task execution.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321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EBF0-BB1D-BB49-7756-5E512EC6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Shakespearian intro to Question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86E2A-B8E6-2C50-3BA5-996E37C03DCB}"/>
              </a:ext>
            </a:extLst>
          </p:cNvPr>
          <p:cNvSpPr txBox="1"/>
          <p:nvPr/>
        </p:nvSpPr>
        <p:spPr>
          <a:xfrm>
            <a:off x="1893929" y="6356350"/>
            <a:ext cx="834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hlinkClick r:id="rId2"/>
              </a:rPr>
              <a:t>https://youtube.com/clip/UgkxPWLuNxod_0lKJN4SRdnQaK6kt8gfOg1-?si=u5D5OxQ5ZT6xkB_j</a:t>
            </a:r>
            <a:r>
              <a:rPr lang="en-GB" sz="16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F63F2E-A11D-16D1-BE73-895BA288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9" y="1690688"/>
            <a:ext cx="7683500" cy="431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9711D4-AF12-353B-620C-0B9A235B9E8B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2DEEDC13-47A6-4E34-85C2-67602372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43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C9F50D-DA28-5772-EB40-1C156EC3DDD9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FADC908-4D53-F405-09D0-DE59AC65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Prompt to write a marketing e-mail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3C39E8B-2FF4-6118-A209-73152F4D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14</a:t>
            </a:fld>
            <a:endParaRPr lang="en-GB" dirty="0"/>
          </a:p>
        </p:txBody>
      </p:sp>
      <p:pic>
        <p:nvPicPr>
          <p:cNvPr id="12" name="Picture 11" descr="A screenshot of a computer&#10;&#10;Description automatically generated">
            <a:hlinkClick r:id="" action="ppaction://macro?name=CopyTextToClipboardCreate_an_email"/>
            <a:extLst>
              <a:ext uri="{FF2B5EF4-FFF2-40B4-BE49-F238E27FC236}">
                <a16:creationId xmlns:a16="http://schemas.microsoft.com/office/drawing/2014/main" id="{46C3665A-B4B0-6083-FCA1-4C3FB62D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1423670"/>
            <a:ext cx="8732520" cy="4932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1CB80A-7ACF-DE9F-2020-9BB99E054570}"/>
              </a:ext>
            </a:extLst>
          </p:cNvPr>
          <p:cNvSpPr txBox="1"/>
          <p:nvPr/>
        </p:nvSpPr>
        <p:spPr>
          <a:xfrm>
            <a:off x="5411972" y="6666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39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C9F50D-DA28-5772-EB40-1C156EC3DDD9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FADC908-4D53-F405-09D0-DE59AC65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Design a Consulting Workshop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3C39E8B-2FF4-6118-A209-73152F4D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15</a:t>
            </a:fld>
            <a:endParaRPr lang="en-GB" dirty="0"/>
          </a:p>
        </p:txBody>
      </p:sp>
      <p:pic>
        <p:nvPicPr>
          <p:cNvPr id="3" name="Picture 2" descr="A screenshot of a computer&#10;&#10;Description automatically generated">
            <a:hlinkClick r:id="" action="ppaction://macro?name=CopyTextToClipboardCreate_a_briefing_design"/>
            <a:extLst>
              <a:ext uri="{FF2B5EF4-FFF2-40B4-BE49-F238E27FC236}">
                <a16:creationId xmlns:a16="http://schemas.microsoft.com/office/drawing/2014/main" id="{2164F14A-1584-EA9D-27F8-27CC030A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513840"/>
            <a:ext cx="8737600" cy="49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40859" y="3446100"/>
            <a:ext cx="4710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 err="1">
                <a:solidFill>
                  <a:schemeClr val="bg1"/>
                </a:solidFill>
                <a:latin typeface="+mj-lt"/>
              </a:rPr>
              <a:t>GenAI</a:t>
            </a:r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 in Consultancy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071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A31F59-6F7C-B9A5-AFA7-04A4B9B1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1576068"/>
            <a:ext cx="8567772" cy="4780281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18A45-34F4-774D-2A4F-E7C0586C5D66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CD27B-A473-16C4-FDE5-80306271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Nestor is aiming to expand consultancy’s reach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7949302-B9C8-DB77-B3C7-251FAEF8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1607-EA4E-2D4C-80D8-C4CD50799970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90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3090" y="3446100"/>
            <a:ext cx="3605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Basic Prompting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901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51097" y="2797963"/>
            <a:ext cx="3929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Simple Prompting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53204-E73D-4127-DC17-45F1EC242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540" y="1562100"/>
            <a:ext cx="3733800" cy="373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8EE20-1017-915A-2BDB-B2D6DAD7AAC7}"/>
              </a:ext>
            </a:extLst>
          </p:cNvPr>
          <p:cNvSpPr txBox="1"/>
          <p:nvPr/>
        </p:nvSpPr>
        <p:spPr>
          <a:xfrm>
            <a:off x="7635482" y="5770880"/>
            <a:ext cx="3199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Dall-e Prompt: Irish forest by David Hockney, --</a:t>
            </a:r>
            <a:r>
              <a:rPr lang="en-GB" sz="1100" dirty="0" err="1"/>
              <a:t>ar</a:t>
            </a:r>
            <a:r>
              <a:rPr lang="en-GB" sz="1100" dirty="0"/>
              <a:t> 1:1</a:t>
            </a:r>
          </a:p>
        </p:txBody>
      </p:sp>
    </p:spTree>
    <p:extLst>
      <p:ext uri="{BB962C8B-B14F-4D97-AF65-F5344CB8AC3E}">
        <p14:creationId xmlns:p14="http://schemas.microsoft.com/office/powerpoint/2010/main" val="30722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8DE4C39-6334-EE4D-A2AA-3F63C4CC8181}"/>
              </a:ext>
            </a:extLst>
          </p:cNvPr>
          <p:cNvGrpSpPr/>
          <p:nvPr/>
        </p:nvGrpSpPr>
        <p:grpSpPr>
          <a:xfrm>
            <a:off x="2090058" y="2853183"/>
            <a:ext cx="7855146" cy="1151633"/>
            <a:chOff x="2800775" y="2785368"/>
            <a:chExt cx="7855146" cy="11516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7C2287-8B67-1548-9EE3-6332472A2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0775" y="2978152"/>
              <a:ext cx="4539825" cy="958849"/>
              <a:chOff x="987026" y="2233176"/>
              <a:chExt cx="4517709" cy="719574"/>
            </a:xfrm>
          </p:grpSpPr>
          <p:sp>
            <p:nvSpPr>
              <p:cNvPr id="2052" name="Title 1">
                <a:extLst>
                  <a:ext uri="{FF2B5EF4-FFF2-40B4-BE49-F238E27FC236}">
                    <a16:creationId xmlns:a16="http://schemas.microsoft.com/office/drawing/2014/main" id="{E2E5A9AB-DB28-6D4F-85D4-AFC9B02D3AE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87026" y="2552836"/>
                <a:ext cx="4517709" cy="399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r"/>
                <a:r>
                  <a:rPr lang="en-US" altLang="en-US" sz="2667" dirty="0">
                    <a:solidFill>
                      <a:schemeClr val="tx2"/>
                    </a:solidFill>
                    <a:latin typeface="Source Sans Pro Light" panose="020B0403030403020204" pitchFamily="34" charset="77"/>
                  </a:rPr>
                  <a:t>through the shifting of minds</a:t>
                </a:r>
                <a:endParaRPr lang="en-US" altLang="en-US" sz="2667" dirty="0">
                  <a:latin typeface="Source Sans Pro Light" panose="020B0403030403020204" pitchFamily="34" charset="77"/>
                </a:endParaRPr>
              </a:p>
            </p:txBody>
          </p:sp>
          <p:sp>
            <p:nvSpPr>
              <p:cNvPr id="2053" name="Title 1">
                <a:extLst>
                  <a:ext uri="{FF2B5EF4-FFF2-40B4-BE49-F238E27FC236}">
                    <a16:creationId xmlns:a16="http://schemas.microsoft.com/office/drawing/2014/main" id="{0AFA44F8-7476-0D40-B287-0884AA95E28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19200" y="2233176"/>
                <a:ext cx="4285535" cy="399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r"/>
                <a:r>
                  <a:rPr lang="en-US" altLang="en-US" sz="2667" dirty="0">
                    <a:latin typeface="Source Sans Pro Light" panose="020B0403030403020204" pitchFamily="34" charset="77"/>
                  </a:rPr>
                  <a:t>Transforming our world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CAB3AD-70E1-754E-A49F-3FDCB546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6512" y="2785368"/>
              <a:ext cx="2999409" cy="1147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9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Naive Prompting</a:t>
            </a:r>
          </a:p>
        </p:txBody>
      </p:sp>
    </p:spTree>
    <p:extLst>
      <p:ext uri="{BB962C8B-B14F-4D97-AF65-F5344CB8AC3E}">
        <p14:creationId xmlns:p14="http://schemas.microsoft.com/office/powerpoint/2010/main" val="277146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Zero Shot Prompting</a:t>
            </a:r>
          </a:p>
        </p:txBody>
      </p:sp>
    </p:spTree>
    <p:extLst>
      <p:ext uri="{BB962C8B-B14F-4D97-AF65-F5344CB8AC3E}">
        <p14:creationId xmlns:p14="http://schemas.microsoft.com/office/powerpoint/2010/main" val="232645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Prompting</a:t>
            </a:r>
          </a:p>
        </p:txBody>
      </p:sp>
    </p:spTree>
    <p:extLst>
      <p:ext uri="{BB962C8B-B14F-4D97-AF65-F5344CB8AC3E}">
        <p14:creationId xmlns:p14="http://schemas.microsoft.com/office/powerpoint/2010/main" val="310418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 Prompting</a:t>
            </a:r>
          </a:p>
        </p:txBody>
      </p:sp>
    </p:spTree>
    <p:extLst>
      <p:ext uri="{BB962C8B-B14F-4D97-AF65-F5344CB8AC3E}">
        <p14:creationId xmlns:p14="http://schemas.microsoft.com/office/powerpoint/2010/main" val="79369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Agent Prompting</a:t>
            </a:r>
          </a:p>
        </p:txBody>
      </p:sp>
    </p:spTree>
    <p:extLst>
      <p:ext uri="{BB962C8B-B14F-4D97-AF65-F5344CB8AC3E}">
        <p14:creationId xmlns:p14="http://schemas.microsoft.com/office/powerpoint/2010/main" val="732040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Shot Prompting</a:t>
            </a:r>
          </a:p>
        </p:txBody>
      </p:sp>
    </p:spTree>
    <p:extLst>
      <p:ext uri="{BB962C8B-B14F-4D97-AF65-F5344CB8AC3E}">
        <p14:creationId xmlns:p14="http://schemas.microsoft.com/office/powerpoint/2010/main" val="16844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Few Shot Prompting</a:t>
            </a:r>
          </a:p>
        </p:txBody>
      </p:sp>
    </p:spTree>
    <p:extLst>
      <p:ext uri="{BB962C8B-B14F-4D97-AF65-F5344CB8AC3E}">
        <p14:creationId xmlns:p14="http://schemas.microsoft.com/office/powerpoint/2010/main" val="276259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of Thought Prompting</a:t>
            </a:r>
          </a:p>
        </p:txBody>
      </p:sp>
    </p:spTree>
    <p:extLst>
      <p:ext uri="{BB962C8B-B14F-4D97-AF65-F5344CB8AC3E}">
        <p14:creationId xmlns:p14="http://schemas.microsoft.com/office/powerpoint/2010/main" val="398127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61F8-8846-1A7C-3201-D51CACA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Including Output Formats</a:t>
            </a:r>
          </a:p>
        </p:txBody>
      </p:sp>
    </p:spTree>
    <p:extLst>
      <p:ext uri="{BB962C8B-B14F-4D97-AF65-F5344CB8AC3E}">
        <p14:creationId xmlns:p14="http://schemas.microsoft.com/office/powerpoint/2010/main" val="2178185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Prompting Parameters for Text to Text LLMs</a:t>
            </a:r>
          </a:p>
        </p:txBody>
      </p:sp>
    </p:spTree>
    <p:extLst>
      <p:ext uri="{BB962C8B-B14F-4D97-AF65-F5344CB8AC3E}">
        <p14:creationId xmlns:p14="http://schemas.microsoft.com/office/powerpoint/2010/main" val="158016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B4C9-6272-FA44-8FC9-1F899EE3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2FF8A-B354-0444-9CD6-78BE59274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6F812-1C9E-8445-94C4-F9877B46A5BC}"/>
              </a:ext>
            </a:extLst>
          </p:cNvPr>
          <p:cNvSpPr txBox="1"/>
          <p:nvPr/>
        </p:nvSpPr>
        <p:spPr>
          <a:xfrm>
            <a:off x="1381760" y="1541804"/>
            <a:ext cx="9610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400" dirty="0">
                <a:solidFill>
                  <a:schemeClr val="bg1"/>
                </a:solidFill>
                <a:latin typeface="+mj-lt"/>
              </a:rPr>
              <a:t>The AI-Powered Consultant: Mastering AI-Prompting as Your New Superpower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E9D0E-3AB8-3F4A-8D7A-AE12A47951FD}"/>
              </a:ext>
            </a:extLst>
          </p:cNvPr>
          <p:cNvSpPr txBox="1"/>
          <p:nvPr/>
        </p:nvSpPr>
        <p:spPr>
          <a:xfrm>
            <a:off x="4852871" y="4695154"/>
            <a:ext cx="248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pc="400" dirty="0">
                <a:solidFill>
                  <a:schemeClr val="bg1"/>
                </a:solidFill>
                <a:latin typeface="+mj-lt"/>
              </a:rPr>
              <a:t>Dr. Alan Warr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DACC4D-F09B-D9AE-6FD8-21D7315D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Cheat Sheet for ChatGPT4</a:t>
            </a:r>
          </a:p>
        </p:txBody>
      </p:sp>
    </p:spTree>
    <p:extLst>
      <p:ext uri="{BB962C8B-B14F-4D97-AF65-F5344CB8AC3E}">
        <p14:creationId xmlns:p14="http://schemas.microsoft.com/office/powerpoint/2010/main" val="364618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26426" y="3446100"/>
            <a:ext cx="4539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Advanced Prompting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7373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to Image Prompting with Dall-E</a:t>
            </a:r>
          </a:p>
        </p:txBody>
      </p:sp>
    </p:spTree>
    <p:extLst>
      <p:ext uri="{BB962C8B-B14F-4D97-AF65-F5344CB8AC3E}">
        <p14:creationId xmlns:p14="http://schemas.microsoft.com/office/powerpoint/2010/main" val="2290271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Cheat Sheet for Dall-E</a:t>
            </a:r>
          </a:p>
        </p:txBody>
      </p:sp>
    </p:spTree>
    <p:extLst>
      <p:ext uri="{BB962C8B-B14F-4D97-AF65-F5344CB8AC3E}">
        <p14:creationId xmlns:p14="http://schemas.microsoft.com/office/powerpoint/2010/main" val="297162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Text to Text &amp; Text to Image Prompting</a:t>
            </a:r>
          </a:p>
        </p:txBody>
      </p:sp>
    </p:spTree>
    <p:extLst>
      <p:ext uri="{BB962C8B-B14F-4D97-AF65-F5344CB8AC3E}">
        <p14:creationId xmlns:p14="http://schemas.microsoft.com/office/powerpoint/2010/main" val="89292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10B-E8E0-57F0-854E-00E9EB08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Prompting for Code Completion</a:t>
            </a:r>
          </a:p>
        </p:txBody>
      </p:sp>
    </p:spTree>
    <p:extLst>
      <p:ext uri="{BB962C8B-B14F-4D97-AF65-F5344CB8AC3E}">
        <p14:creationId xmlns:p14="http://schemas.microsoft.com/office/powerpoint/2010/main" val="3427474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0940-9E05-37CA-FB19-F689A52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Chaining</a:t>
            </a:r>
          </a:p>
        </p:txBody>
      </p:sp>
    </p:spTree>
    <p:extLst>
      <p:ext uri="{BB962C8B-B14F-4D97-AF65-F5344CB8AC3E}">
        <p14:creationId xmlns:p14="http://schemas.microsoft.com/office/powerpoint/2010/main" val="629786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42462" y="3446100"/>
            <a:ext cx="470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Embedded Prompting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4228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36720" y="3446100"/>
            <a:ext cx="5718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Prompt-Enabled LLM Apps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779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40013" y="3446100"/>
            <a:ext cx="6312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Transformation Prompting 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2180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66998" y="3446100"/>
            <a:ext cx="3058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Introductions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76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40942"/>
            <a:ext cx="12192000" cy="6898942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3572" y="3446100"/>
            <a:ext cx="8704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Prompting AI as a Strategic Opportunity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096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E5BB-CC19-1C95-1212-C581A6B2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4EA7-02E6-EF70-6A77-5B7A1746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19A55-AAC3-A757-C8A5-CE2665AD0608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2BDA9-2B99-CA51-3FAC-62A8D7B4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5337" y="6356350"/>
            <a:ext cx="1957551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292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2192000" cy="6875100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02635" y="3446100"/>
            <a:ext cx="986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Poll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087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7B9-3182-31AD-545A-955523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 2:  How much of a Superpower is this?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73EA80-4E2C-A831-A785-CF45F3620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696" y="-3952054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Optional Capability?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E6FFD-6FB8-1C39-D07A-E963A33C2BDF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513CB-BAEF-4E1D-50AA-146B07C0C47D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66B407-1901-372E-3DB5-BFB60BE43F10}"/>
              </a:ext>
            </a:extLst>
          </p:cNvPr>
          <p:cNvSpPr txBox="1">
            <a:spLocks/>
          </p:cNvSpPr>
          <p:nvPr/>
        </p:nvSpPr>
        <p:spPr>
          <a:xfrm>
            <a:off x="9995337" y="6356350"/>
            <a:ext cx="1957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851607-EA4E-2D4C-80D8-C4CD5079997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0798F-35BA-7165-D16E-A134725047A0}"/>
              </a:ext>
            </a:extLst>
          </p:cNvPr>
          <p:cNvSpPr/>
          <p:nvPr/>
        </p:nvSpPr>
        <p:spPr>
          <a:xfrm>
            <a:off x="3107380" y="1361700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None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78F98-B5B1-736C-D0D6-9D895483C1DA}"/>
              </a:ext>
            </a:extLst>
          </p:cNvPr>
          <p:cNvSpPr/>
          <p:nvPr/>
        </p:nvSpPr>
        <p:spPr>
          <a:xfrm>
            <a:off x="3183306" y="2113403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Just Useful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529F7E-08D5-F467-4800-46FC656D99B4}"/>
              </a:ext>
            </a:extLst>
          </p:cNvPr>
          <p:cNvSpPr/>
          <p:nvPr/>
        </p:nvSpPr>
        <p:spPr>
          <a:xfrm>
            <a:off x="3183306" y="5120215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Critical to a Long-Term Career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13E90-BF17-D6D0-20EF-FB17064AE98D}"/>
              </a:ext>
            </a:extLst>
          </p:cNvPr>
          <p:cNvSpPr/>
          <p:nvPr/>
        </p:nvSpPr>
        <p:spPr>
          <a:xfrm>
            <a:off x="3183306" y="4368512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Competitive Advantage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EB79E-79CD-8239-76EF-ADC121B02053}"/>
              </a:ext>
            </a:extLst>
          </p:cNvPr>
          <p:cNvSpPr/>
          <p:nvPr/>
        </p:nvSpPr>
        <p:spPr>
          <a:xfrm>
            <a:off x="3183306" y="3616809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4"/>
                </a:solidFill>
              </a:rPr>
              <a:t>Very Important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A0370-6A53-FEB9-7144-C11756234BA7}"/>
              </a:ext>
            </a:extLst>
          </p:cNvPr>
          <p:cNvSpPr/>
          <p:nvPr/>
        </p:nvSpPr>
        <p:spPr>
          <a:xfrm>
            <a:off x="3183306" y="2865106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Optional Capability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DB32E3-C331-F3C4-F047-9415ED627A76}"/>
              </a:ext>
            </a:extLst>
          </p:cNvPr>
          <p:cNvCxnSpPr>
            <a:stCxn id="20" idx="4"/>
            <a:endCxn id="23" idx="0"/>
          </p:cNvCxnSpPr>
          <p:nvPr/>
        </p:nvCxnSpPr>
        <p:spPr>
          <a:xfrm>
            <a:off x="2510079" y="182959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BFCB3-7AF4-8061-7EBF-4CCFBD9A0327}"/>
              </a:ext>
            </a:extLst>
          </p:cNvPr>
          <p:cNvCxnSpPr>
            <a:stCxn id="23" idx="4"/>
            <a:endCxn id="26" idx="0"/>
          </p:cNvCxnSpPr>
          <p:nvPr/>
        </p:nvCxnSpPr>
        <p:spPr>
          <a:xfrm>
            <a:off x="2510079" y="258062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BF9C63-333F-4EE4-5352-39FEA537BFC1}"/>
              </a:ext>
            </a:extLst>
          </p:cNvPr>
          <p:cNvCxnSpPr>
            <a:stCxn id="26" idx="4"/>
            <a:endCxn id="29" idx="0"/>
          </p:cNvCxnSpPr>
          <p:nvPr/>
        </p:nvCxnSpPr>
        <p:spPr>
          <a:xfrm>
            <a:off x="2510079" y="333165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157AED-434C-C545-2792-A36C0DA874D4}"/>
              </a:ext>
            </a:extLst>
          </p:cNvPr>
          <p:cNvCxnSpPr>
            <a:stCxn id="29" idx="4"/>
            <a:endCxn id="32" idx="0"/>
          </p:cNvCxnSpPr>
          <p:nvPr/>
        </p:nvCxnSpPr>
        <p:spPr>
          <a:xfrm>
            <a:off x="2510079" y="408268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A82D0F-2D7D-07BB-3C34-AD294F37DABE}"/>
              </a:ext>
            </a:extLst>
          </p:cNvPr>
          <p:cNvCxnSpPr>
            <a:stCxn id="32" idx="4"/>
            <a:endCxn id="35" idx="0"/>
          </p:cNvCxnSpPr>
          <p:nvPr/>
        </p:nvCxnSpPr>
        <p:spPr>
          <a:xfrm>
            <a:off x="2510079" y="4833717"/>
            <a:ext cx="0" cy="3876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0FB32D-9960-1918-B955-DB97A5F30C07}"/>
              </a:ext>
            </a:extLst>
          </p:cNvPr>
          <p:cNvGrpSpPr/>
          <p:nvPr/>
        </p:nvGrpSpPr>
        <p:grpSpPr>
          <a:xfrm>
            <a:off x="2328414" y="1466268"/>
            <a:ext cx="363329" cy="363329"/>
            <a:chOff x="7100185" y="2044623"/>
            <a:chExt cx="363329" cy="36332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7CCA2B-2B42-8059-5538-5D0CA491529A}"/>
                </a:ext>
              </a:extLst>
            </p:cNvPr>
            <p:cNvSpPr/>
            <p:nvPr/>
          </p:nvSpPr>
          <p:spPr>
            <a:xfrm>
              <a:off x="7100185" y="2044623"/>
              <a:ext cx="363329" cy="363329"/>
            </a:xfrm>
            <a:prstGeom prst="ellipse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B356F7-09A1-8B8C-7C61-4138FE633A30}"/>
                </a:ext>
              </a:extLst>
            </p:cNvPr>
            <p:cNvSpPr txBox="1"/>
            <p:nvPr/>
          </p:nvSpPr>
          <p:spPr>
            <a:xfrm>
              <a:off x="7137418" y="2072399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570563-B790-ACAB-C2C6-CCB8C5BCDF65}"/>
              </a:ext>
            </a:extLst>
          </p:cNvPr>
          <p:cNvGrpSpPr/>
          <p:nvPr/>
        </p:nvGrpSpPr>
        <p:grpSpPr>
          <a:xfrm>
            <a:off x="2328414" y="2217298"/>
            <a:ext cx="363329" cy="363329"/>
            <a:chOff x="7100185" y="2795653"/>
            <a:chExt cx="363329" cy="36332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7ECEFC-316E-B45E-24AB-79CDEB07A07B}"/>
                </a:ext>
              </a:extLst>
            </p:cNvPr>
            <p:cNvSpPr/>
            <p:nvPr/>
          </p:nvSpPr>
          <p:spPr>
            <a:xfrm>
              <a:off x="7100185" y="2795653"/>
              <a:ext cx="363329" cy="36332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9643BE-73E7-1917-9A0D-9F6886BB1619}"/>
                </a:ext>
              </a:extLst>
            </p:cNvPr>
            <p:cNvSpPr txBox="1"/>
            <p:nvPr/>
          </p:nvSpPr>
          <p:spPr>
            <a:xfrm>
              <a:off x="7137418" y="282639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A6F80F-74FD-B6B9-CB8F-FE6D19F4BA54}"/>
              </a:ext>
            </a:extLst>
          </p:cNvPr>
          <p:cNvGrpSpPr/>
          <p:nvPr/>
        </p:nvGrpSpPr>
        <p:grpSpPr>
          <a:xfrm>
            <a:off x="2328414" y="2968328"/>
            <a:ext cx="363329" cy="363329"/>
            <a:chOff x="7100185" y="3546683"/>
            <a:chExt cx="363329" cy="36332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2C1273-C60E-C746-B8C7-95B55435011E}"/>
                </a:ext>
              </a:extLst>
            </p:cNvPr>
            <p:cNvSpPr/>
            <p:nvPr/>
          </p:nvSpPr>
          <p:spPr>
            <a:xfrm>
              <a:off x="7100185" y="3546683"/>
              <a:ext cx="363329" cy="363329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93D7A8-8C9A-4115-9D89-E47880B25F4C}"/>
                </a:ext>
              </a:extLst>
            </p:cNvPr>
            <p:cNvSpPr txBox="1"/>
            <p:nvPr/>
          </p:nvSpPr>
          <p:spPr>
            <a:xfrm>
              <a:off x="7137418" y="357445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B75A15-AC64-3F27-7154-86E200AED5E7}"/>
              </a:ext>
            </a:extLst>
          </p:cNvPr>
          <p:cNvGrpSpPr/>
          <p:nvPr/>
        </p:nvGrpSpPr>
        <p:grpSpPr>
          <a:xfrm>
            <a:off x="2328414" y="3719358"/>
            <a:ext cx="363329" cy="363329"/>
            <a:chOff x="7100185" y="4297713"/>
            <a:chExt cx="363329" cy="3633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2F7EC9F-5C89-3671-8833-52EB63D539A1}"/>
                </a:ext>
              </a:extLst>
            </p:cNvPr>
            <p:cNvSpPr/>
            <p:nvPr/>
          </p:nvSpPr>
          <p:spPr>
            <a:xfrm>
              <a:off x="7100185" y="4297713"/>
              <a:ext cx="363329" cy="363329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5B5270-49EC-2D50-9030-6F834D61C71C}"/>
                </a:ext>
              </a:extLst>
            </p:cNvPr>
            <p:cNvSpPr txBox="1"/>
            <p:nvPr/>
          </p:nvSpPr>
          <p:spPr>
            <a:xfrm>
              <a:off x="7137418" y="4327613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00A603-FFE3-C970-D620-DE39F256E9CE}"/>
              </a:ext>
            </a:extLst>
          </p:cNvPr>
          <p:cNvGrpSpPr/>
          <p:nvPr/>
        </p:nvGrpSpPr>
        <p:grpSpPr>
          <a:xfrm>
            <a:off x="2328414" y="4470388"/>
            <a:ext cx="363329" cy="363329"/>
            <a:chOff x="7100185" y="5048743"/>
            <a:chExt cx="363329" cy="36332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DAC247-148A-FEF8-3062-E338880E43A7}"/>
                </a:ext>
              </a:extLst>
            </p:cNvPr>
            <p:cNvSpPr/>
            <p:nvPr/>
          </p:nvSpPr>
          <p:spPr>
            <a:xfrm>
              <a:off x="7100185" y="5048743"/>
              <a:ext cx="363329" cy="363329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31820A-70EB-C7AE-81B1-85CD4341AF45}"/>
                </a:ext>
              </a:extLst>
            </p:cNvPr>
            <p:cNvSpPr txBox="1"/>
            <p:nvPr/>
          </p:nvSpPr>
          <p:spPr>
            <a:xfrm>
              <a:off x="7137418" y="507301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C53AF8-F029-333E-69C6-85666E21FB2F}"/>
              </a:ext>
            </a:extLst>
          </p:cNvPr>
          <p:cNvGrpSpPr/>
          <p:nvPr/>
        </p:nvGrpSpPr>
        <p:grpSpPr>
          <a:xfrm>
            <a:off x="2328414" y="5221416"/>
            <a:ext cx="363329" cy="363329"/>
            <a:chOff x="7100185" y="5799771"/>
            <a:chExt cx="363329" cy="36332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865BAE-827B-803B-8C22-E009EAAE2E07}"/>
                </a:ext>
              </a:extLst>
            </p:cNvPr>
            <p:cNvSpPr/>
            <p:nvPr/>
          </p:nvSpPr>
          <p:spPr>
            <a:xfrm>
              <a:off x="7100185" y="5799771"/>
              <a:ext cx="363329" cy="36332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291923-A88B-5D3E-4101-734D2303239F}"/>
                </a:ext>
              </a:extLst>
            </p:cNvPr>
            <p:cNvSpPr txBox="1"/>
            <p:nvPr/>
          </p:nvSpPr>
          <p:spPr>
            <a:xfrm>
              <a:off x="7137418" y="582754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6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B29CBFE-AA24-BAC0-B98A-5B426580CCD8}"/>
              </a:ext>
            </a:extLst>
          </p:cNvPr>
          <p:cNvSpPr/>
          <p:nvPr/>
        </p:nvSpPr>
        <p:spPr>
          <a:xfrm>
            <a:off x="3183306" y="5860340"/>
            <a:ext cx="4741492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tx2"/>
                </a:solidFill>
              </a:rPr>
              <a:t>Potentially Master of the Universe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AC6D1C-F9F9-EBB6-39A5-F18D299C8500}"/>
              </a:ext>
            </a:extLst>
          </p:cNvPr>
          <p:cNvCxnSpPr>
            <a:endCxn id="40" idx="0"/>
          </p:cNvCxnSpPr>
          <p:nvPr/>
        </p:nvCxnSpPr>
        <p:spPr>
          <a:xfrm>
            <a:off x="2510079" y="5573842"/>
            <a:ext cx="0" cy="3876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C65777-1703-9E9A-8B20-C892386ED804}"/>
              </a:ext>
            </a:extLst>
          </p:cNvPr>
          <p:cNvGrpSpPr/>
          <p:nvPr/>
        </p:nvGrpSpPr>
        <p:grpSpPr>
          <a:xfrm>
            <a:off x="2328414" y="5961541"/>
            <a:ext cx="363329" cy="363329"/>
            <a:chOff x="7100185" y="5799771"/>
            <a:chExt cx="363329" cy="36332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1CDA63E-F381-2715-0680-EA5DAE6CE8E4}"/>
                </a:ext>
              </a:extLst>
            </p:cNvPr>
            <p:cNvSpPr/>
            <p:nvPr/>
          </p:nvSpPr>
          <p:spPr>
            <a:xfrm>
              <a:off x="7100185" y="5799771"/>
              <a:ext cx="363329" cy="363329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16A90C-1F44-F6DD-3857-74C9861D6230}"/>
                </a:ext>
              </a:extLst>
            </p:cNvPr>
            <p:cNvSpPr txBox="1"/>
            <p:nvPr/>
          </p:nvSpPr>
          <p:spPr>
            <a:xfrm>
              <a:off x="7143830" y="582754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48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334" y="-40942"/>
            <a:ext cx="12192000" cy="6858000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6399" y="3446100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Q&amp;A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3760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7B9-3182-31AD-545A-955523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E6FFD-6FB8-1C39-D07A-E963A33C2BDF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E4426-BF54-3E56-E92B-B073B50C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5337" y="6356350"/>
            <a:ext cx="1957551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C2C94-18E8-A2E0-C1EB-9D837D03BB4F}"/>
              </a:ext>
            </a:extLst>
          </p:cNvPr>
          <p:cNvSpPr txBox="1"/>
          <p:nvPr/>
        </p:nvSpPr>
        <p:spPr>
          <a:xfrm>
            <a:off x="5238396" y="5167312"/>
            <a:ext cx="143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Dr.</a:t>
            </a:r>
            <a:r>
              <a:rPr lang="en-GB" dirty="0"/>
              <a:t> Alan Warr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2DFA2-6BDB-F505-6DC5-081F4D47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1892300"/>
            <a:ext cx="24003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7B9-3182-31AD-545A-955523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E6FFD-6FB8-1C39-D07A-E963A33C2BDF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E4426-BF54-3E56-E92B-B073B50C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5337" y="6356350"/>
            <a:ext cx="1957551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6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4A2D0-130F-0284-9BAF-595EA7B27D1A}"/>
              </a:ext>
            </a:extLst>
          </p:cNvPr>
          <p:cNvSpPr/>
          <p:nvPr/>
        </p:nvSpPr>
        <p:spPr>
          <a:xfrm>
            <a:off x="3107380" y="1361700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Intro to Generative AI &amp; Prompting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19509-A314-844F-EA53-163422A6E46D}"/>
              </a:ext>
            </a:extLst>
          </p:cNvPr>
          <p:cNvSpPr/>
          <p:nvPr/>
        </p:nvSpPr>
        <p:spPr>
          <a:xfrm>
            <a:off x="3183306" y="2113403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Basic Prompting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03EAFE-55FE-8567-7781-10411FD70569}"/>
              </a:ext>
            </a:extLst>
          </p:cNvPr>
          <p:cNvSpPr/>
          <p:nvPr/>
        </p:nvSpPr>
        <p:spPr>
          <a:xfrm>
            <a:off x="3183305" y="5120215"/>
            <a:ext cx="4954851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Transformational Prompting AI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E0E6E-E8DB-3B64-F9F1-0610F8748602}"/>
              </a:ext>
            </a:extLst>
          </p:cNvPr>
          <p:cNvSpPr/>
          <p:nvPr/>
        </p:nvSpPr>
        <p:spPr>
          <a:xfrm>
            <a:off x="3183306" y="4368512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Prompt-Enabled LLM 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D48DF-898D-D506-BC69-6E1749C0B965}"/>
              </a:ext>
            </a:extLst>
          </p:cNvPr>
          <p:cNvSpPr/>
          <p:nvPr/>
        </p:nvSpPr>
        <p:spPr>
          <a:xfrm>
            <a:off x="3183306" y="3616809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4"/>
                </a:solidFill>
              </a:rPr>
              <a:t>Embedded Prompting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A9918-FB06-E819-55A7-39316EF67172}"/>
              </a:ext>
            </a:extLst>
          </p:cNvPr>
          <p:cNvSpPr/>
          <p:nvPr/>
        </p:nvSpPr>
        <p:spPr>
          <a:xfrm>
            <a:off x="3183306" y="2865106"/>
            <a:ext cx="4741492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Advanced Prompting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8EF9CE-B96E-6F06-2919-AABEFB37CE6B}"/>
              </a:ext>
            </a:extLst>
          </p:cNvPr>
          <p:cNvCxnSpPr>
            <a:stCxn id="21" idx="4"/>
            <a:endCxn id="24" idx="0"/>
          </p:cNvCxnSpPr>
          <p:nvPr/>
        </p:nvCxnSpPr>
        <p:spPr>
          <a:xfrm>
            <a:off x="2510079" y="182959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DA6BFA-7101-C2DD-515A-6ACBD6BA9F3F}"/>
              </a:ext>
            </a:extLst>
          </p:cNvPr>
          <p:cNvCxnSpPr>
            <a:stCxn id="24" idx="4"/>
            <a:endCxn id="27" idx="0"/>
          </p:cNvCxnSpPr>
          <p:nvPr/>
        </p:nvCxnSpPr>
        <p:spPr>
          <a:xfrm>
            <a:off x="2510079" y="258062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E335D1-432E-9EC6-53F4-B15E496E9C5F}"/>
              </a:ext>
            </a:extLst>
          </p:cNvPr>
          <p:cNvCxnSpPr>
            <a:stCxn id="27" idx="4"/>
            <a:endCxn id="30" idx="0"/>
          </p:cNvCxnSpPr>
          <p:nvPr/>
        </p:nvCxnSpPr>
        <p:spPr>
          <a:xfrm>
            <a:off x="2510079" y="333165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7E526F-550F-FE1D-ADEB-B1E0EC1B6BB8}"/>
              </a:ext>
            </a:extLst>
          </p:cNvPr>
          <p:cNvCxnSpPr>
            <a:stCxn id="30" idx="4"/>
            <a:endCxn id="33" idx="0"/>
          </p:cNvCxnSpPr>
          <p:nvPr/>
        </p:nvCxnSpPr>
        <p:spPr>
          <a:xfrm>
            <a:off x="2510079" y="4082687"/>
            <a:ext cx="0" cy="3877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FD217E-78A2-9A8A-F3F4-72A3AB4D1CE4}"/>
              </a:ext>
            </a:extLst>
          </p:cNvPr>
          <p:cNvCxnSpPr>
            <a:stCxn id="33" idx="4"/>
            <a:endCxn id="36" idx="0"/>
          </p:cNvCxnSpPr>
          <p:nvPr/>
        </p:nvCxnSpPr>
        <p:spPr>
          <a:xfrm>
            <a:off x="2510079" y="4833717"/>
            <a:ext cx="0" cy="3876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1DEF32-29FA-0B42-5F1A-B53D9430B9F3}"/>
              </a:ext>
            </a:extLst>
          </p:cNvPr>
          <p:cNvGrpSpPr/>
          <p:nvPr/>
        </p:nvGrpSpPr>
        <p:grpSpPr>
          <a:xfrm>
            <a:off x="2328414" y="1466268"/>
            <a:ext cx="363329" cy="363329"/>
            <a:chOff x="7100185" y="2044623"/>
            <a:chExt cx="363329" cy="36332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50A2C9-CC62-914F-93D8-085224FD5873}"/>
                </a:ext>
              </a:extLst>
            </p:cNvPr>
            <p:cNvSpPr/>
            <p:nvPr/>
          </p:nvSpPr>
          <p:spPr>
            <a:xfrm>
              <a:off x="7100185" y="2044623"/>
              <a:ext cx="363329" cy="363329"/>
            </a:xfrm>
            <a:prstGeom prst="ellipse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17AA00-48FC-14DB-AE48-82F2DEBF3F69}"/>
                </a:ext>
              </a:extLst>
            </p:cNvPr>
            <p:cNvSpPr txBox="1"/>
            <p:nvPr/>
          </p:nvSpPr>
          <p:spPr>
            <a:xfrm>
              <a:off x="7137418" y="2072399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ED2DCF-9914-ABC0-294C-B325EF077D9D}"/>
              </a:ext>
            </a:extLst>
          </p:cNvPr>
          <p:cNvGrpSpPr/>
          <p:nvPr/>
        </p:nvGrpSpPr>
        <p:grpSpPr>
          <a:xfrm>
            <a:off x="2328414" y="2217298"/>
            <a:ext cx="363329" cy="363329"/>
            <a:chOff x="7100185" y="2795653"/>
            <a:chExt cx="363329" cy="36332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C436CC-DA9A-C36F-C3E7-E6B1FF70B683}"/>
                </a:ext>
              </a:extLst>
            </p:cNvPr>
            <p:cNvSpPr/>
            <p:nvPr/>
          </p:nvSpPr>
          <p:spPr>
            <a:xfrm>
              <a:off x="7100185" y="2795653"/>
              <a:ext cx="363329" cy="36332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2B17D1-00EA-1AA9-AB57-0BC0BE6D89D4}"/>
                </a:ext>
              </a:extLst>
            </p:cNvPr>
            <p:cNvSpPr txBox="1"/>
            <p:nvPr/>
          </p:nvSpPr>
          <p:spPr>
            <a:xfrm>
              <a:off x="7137418" y="282639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CCFD19-8E40-C316-6375-175D501D607A}"/>
              </a:ext>
            </a:extLst>
          </p:cNvPr>
          <p:cNvGrpSpPr/>
          <p:nvPr/>
        </p:nvGrpSpPr>
        <p:grpSpPr>
          <a:xfrm>
            <a:off x="2328414" y="2968328"/>
            <a:ext cx="363329" cy="363329"/>
            <a:chOff x="7100185" y="3546683"/>
            <a:chExt cx="363329" cy="36332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BF6B6CE-F7A9-2126-4F2D-BD4501100A7A}"/>
                </a:ext>
              </a:extLst>
            </p:cNvPr>
            <p:cNvSpPr/>
            <p:nvPr/>
          </p:nvSpPr>
          <p:spPr>
            <a:xfrm>
              <a:off x="7100185" y="3546683"/>
              <a:ext cx="363329" cy="363329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F69FA2-A8ED-9686-50EF-5D862162F927}"/>
                </a:ext>
              </a:extLst>
            </p:cNvPr>
            <p:cNvSpPr txBox="1"/>
            <p:nvPr/>
          </p:nvSpPr>
          <p:spPr>
            <a:xfrm>
              <a:off x="7137418" y="357445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94DB2A-CF53-5D4A-749D-C7BD5FB8B6DE}"/>
              </a:ext>
            </a:extLst>
          </p:cNvPr>
          <p:cNvGrpSpPr/>
          <p:nvPr/>
        </p:nvGrpSpPr>
        <p:grpSpPr>
          <a:xfrm>
            <a:off x="2328414" y="3719358"/>
            <a:ext cx="363329" cy="363329"/>
            <a:chOff x="7100185" y="4297713"/>
            <a:chExt cx="363329" cy="36332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03DBD8E-DA0C-CB76-2783-2BB64FCF7CBC}"/>
                </a:ext>
              </a:extLst>
            </p:cNvPr>
            <p:cNvSpPr/>
            <p:nvPr/>
          </p:nvSpPr>
          <p:spPr>
            <a:xfrm>
              <a:off x="7100185" y="4297713"/>
              <a:ext cx="363329" cy="363329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140F7E-D63A-0FE8-F511-FC38EE049ED1}"/>
                </a:ext>
              </a:extLst>
            </p:cNvPr>
            <p:cNvSpPr txBox="1"/>
            <p:nvPr/>
          </p:nvSpPr>
          <p:spPr>
            <a:xfrm>
              <a:off x="7137418" y="4327613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0F06E5-23A6-3EC9-7785-8F82D2E354BD}"/>
              </a:ext>
            </a:extLst>
          </p:cNvPr>
          <p:cNvGrpSpPr/>
          <p:nvPr/>
        </p:nvGrpSpPr>
        <p:grpSpPr>
          <a:xfrm>
            <a:off x="2328414" y="4470388"/>
            <a:ext cx="363329" cy="363329"/>
            <a:chOff x="7100185" y="5048743"/>
            <a:chExt cx="363329" cy="36332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8084CC7-7CAE-FE0B-F948-6A93BBAD56DD}"/>
                </a:ext>
              </a:extLst>
            </p:cNvPr>
            <p:cNvSpPr/>
            <p:nvPr/>
          </p:nvSpPr>
          <p:spPr>
            <a:xfrm>
              <a:off x="7100185" y="5048743"/>
              <a:ext cx="363329" cy="363329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D1A9AA-CD13-A24E-1B13-3C0AD80C5479}"/>
                </a:ext>
              </a:extLst>
            </p:cNvPr>
            <p:cNvSpPr txBox="1"/>
            <p:nvPr/>
          </p:nvSpPr>
          <p:spPr>
            <a:xfrm>
              <a:off x="7137418" y="507301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CEA4E8-D5EF-88DD-8CAC-8B0ADEF7F1F7}"/>
              </a:ext>
            </a:extLst>
          </p:cNvPr>
          <p:cNvGrpSpPr/>
          <p:nvPr/>
        </p:nvGrpSpPr>
        <p:grpSpPr>
          <a:xfrm>
            <a:off x="2328414" y="5221416"/>
            <a:ext cx="363329" cy="363329"/>
            <a:chOff x="7100185" y="5799771"/>
            <a:chExt cx="363329" cy="36332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3B00DA-7893-F4CE-3ABE-E07D1D3CA38C}"/>
                </a:ext>
              </a:extLst>
            </p:cNvPr>
            <p:cNvSpPr/>
            <p:nvPr/>
          </p:nvSpPr>
          <p:spPr>
            <a:xfrm>
              <a:off x="7100185" y="5799771"/>
              <a:ext cx="363329" cy="363329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4D8F30-426C-20D0-D0F0-8F5A2B47581C}"/>
                </a:ext>
              </a:extLst>
            </p:cNvPr>
            <p:cNvSpPr txBox="1"/>
            <p:nvPr/>
          </p:nvSpPr>
          <p:spPr>
            <a:xfrm>
              <a:off x="7137418" y="582754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6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8D06329-0D81-09EF-14CD-9EBF67BDA115}"/>
              </a:ext>
            </a:extLst>
          </p:cNvPr>
          <p:cNvSpPr/>
          <p:nvPr/>
        </p:nvSpPr>
        <p:spPr>
          <a:xfrm>
            <a:off x="3183306" y="5860340"/>
            <a:ext cx="4741492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tx2"/>
                </a:solidFill>
              </a:rPr>
              <a:t>Prompting AI as a Strategic Opportunity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7F8B67-9A16-91B3-443A-9DC2BD13EBA9}"/>
              </a:ext>
            </a:extLst>
          </p:cNvPr>
          <p:cNvCxnSpPr>
            <a:endCxn id="41" idx="0"/>
          </p:cNvCxnSpPr>
          <p:nvPr/>
        </p:nvCxnSpPr>
        <p:spPr>
          <a:xfrm>
            <a:off x="2510079" y="5573842"/>
            <a:ext cx="0" cy="3876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56BE7D-47F5-D40A-1DE6-34F4A0C23E1E}"/>
              </a:ext>
            </a:extLst>
          </p:cNvPr>
          <p:cNvGrpSpPr/>
          <p:nvPr/>
        </p:nvGrpSpPr>
        <p:grpSpPr>
          <a:xfrm>
            <a:off x="2328414" y="5961541"/>
            <a:ext cx="363329" cy="363329"/>
            <a:chOff x="7100185" y="5799771"/>
            <a:chExt cx="363329" cy="36332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DBC51B-5759-34E7-CBE0-2F0234A29BAF}"/>
                </a:ext>
              </a:extLst>
            </p:cNvPr>
            <p:cNvSpPr/>
            <p:nvPr/>
          </p:nvSpPr>
          <p:spPr>
            <a:xfrm>
              <a:off x="7100185" y="5799771"/>
              <a:ext cx="363329" cy="363329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0A5CCE-2309-59BF-D95E-1784F96FB1A1}"/>
                </a:ext>
              </a:extLst>
            </p:cNvPr>
            <p:cNvSpPr txBox="1"/>
            <p:nvPr/>
          </p:nvSpPr>
          <p:spPr>
            <a:xfrm>
              <a:off x="7143830" y="582754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3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7B9-3182-31AD-545A-955523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KISS – Limiting Our Tech Stack for this Workshop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E6FFD-6FB8-1C39-D07A-E963A33C2BDF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  <a:endParaRPr lang="en-GB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B4406-D564-038B-2980-A8DED86E0FFA}"/>
              </a:ext>
            </a:extLst>
          </p:cNvPr>
          <p:cNvSpPr txBox="1"/>
          <p:nvPr/>
        </p:nvSpPr>
        <p:spPr>
          <a:xfrm>
            <a:off x="981336" y="1321356"/>
            <a:ext cx="853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Principles and prompts and approaches should broadly apply to other GenAI technologies</a:t>
            </a:r>
            <a:endParaRPr lang="en-GB" dirty="0"/>
          </a:p>
        </p:txBody>
      </p:sp>
      <p:pic>
        <p:nvPicPr>
          <p:cNvPr id="9218" name="Picture 2" descr="ChatGPT, OpenAI Logo Icon 21495996 PNG">
            <a:extLst>
              <a:ext uri="{FF2B5EF4-FFF2-40B4-BE49-F238E27FC236}">
                <a16:creationId xmlns:a16="http://schemas.microsoft.com/office/drawing/2014/main" id="{84F8EC83-F252-4CD4-A815-4970D75F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686" y="1798264"/>
            <a:ext cx="744220" cy="84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2C486B-587F-A22E-1E1B-0C4103C46055}"/>
              </a:ext>
            </a:extLst>
          </p:cNvPr>
          <p:cNvSpPr/>
          <p:nvPr/>
        </p:nvSpPr>
        <p:spPr>
          <a:xfrm>
            <a:off x="2296824" y="1968501"/>
            <a:ext cx="2216460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1"/>
                </a:solidFill>
              </a:rPr>
              <a:t>OpenAI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07636-9842-AE00-0860-E8DE3E5FFC41}"/>
              </a:ext>
            </a:extLst>
          </p:cNvPr>
          <p:cNvSpPr/>
          <p:nvPr/>
        </p:nvSpPr>
        <p:spPr>
          <a:xfrm>
            <a:off x="4497758" y="1968501"/>
            <a:ext cx="6375686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1"/>
                </a:solidFill>
              </a:rPr>
              <a:t>Text 2 Text LLM (ChatGPT4) | API | Embedding Algorithm </a:t>
            </a:r>
            <a:br>
              <a:rPr lang="en-US" sz="2000" b="1">
                <a:solidFill>
                  <a:schemeClr val="accent1"/>
                </a:solidFill>
              </a:rPr>
            </a:br>
            <a:r>
              <a:rPr lang="en-US" sz="2000" b="1">
                <a:solidFill>
                  <a:schemeClr val="accent1"/>
                </a:solidFill>
              </a:rPr>
              <a:t>Text to Image LLM (Dall-E)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9220" name="Picture 4" descr="Google Colab | Logopedia | Fandom">
            <a:extLst>
              <a:ext uri="{FF2B5EF4-FFF2-40B4-BE49-F238E27FC236}">
                <a16:creationId xmlns:a16="http://schemas.microsoft.com/office/drawing/2014/main" id="{643E71FA-05A8-9B3A-3928-33C8974E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18" y="2837342"/>
            <a:ext cx="814407" cy="81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86DFBF-CC1B-4CB0-9A78-2FB522685216}"/>
              </a:ext>
            </a:extLst>
          </p:cNvPr>
          <p:cNvSpPr/>
          <p:nvPr/>
        </p:nvSpPr>
        <p:spPr>
          <a:xfrm>
            <a:off x="2331918" y="2971094"/>
            <a:ext cx="2216460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2"/>
                </a:solidFill>
              </a:rPr>
              <a:t>Google Colab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95075-8D1F-3F86-5B53-F3553070ACE8}"/>
              </a:ext>
            </a:extLst>
          </p:cNvPr>
          <p:cNvSpPr/>
          <p:nvPr/>
        </p:nvSpPr>
        <p:spPr>
          <a:xfrm>
            <a:off x="4532852" y="2971094"/>
            <a:ext cx="637568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Python Notebooks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29EA9-38D4-6FBC-B2C5-A3228B947FC8}"/>
              </a:ext>
            </a:extLst>
          </p:cNvPr>
          <p:cNvSpPr/>
          <p:nvPr/>
        </p:nvSpPr>
        <p:spPr>
          <a:xfrm>
            <a:off x="2340766" y="3735430"/>
            <a:ext cx="2216460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3"/>
                </a:solidFill>
              </a:rPr>
              <a:t>PineCone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9222" name="Picture 6" descr="Pinecone Icon Logo PNG Vector (SVG) Free Download">
            <a:extLst>
              <a:ext uri="{FF2B5EF4-FFF2-40B4-BE49-F238E27FC236}">
                <a16:creationId xmlns:a16="http://schemas.microsoft.com/office/drawing/2014/main" id="{04FB7387-B4AD-ABB3-922E-C1F9D0CCA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04" y="3735430"/>
            <a:ext cx="498758" cy="55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E721EB-990C-7F7B-A675-B00C09B85EFB}"/>
              </a:ext>
            </a:extLst>
          </p:cNvPr>
          <p:cNvSpPr/>
          <p:nvPr/>
        </p:nvSpPr>
        <p:spPr>
          <a:xfrm>
            <a:off x="4557226" y="3741182"/>
            <a:ext cx="637568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3"/>
                </a:solidFill>
              </a:rPr>
              <a:t>(Vector) Storage for local knowledge bases 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9224" name="Picture 8" descr="LangChain">
            <a:extLst>
              <a:ext uri="{FF2B5EF4-FFF2-40B4-BE49-F238E27FC236}">
                <a16:creationId xmlns:a16="http://schemas.microsoft.com/office/drawing/2014/main" id="{67CA8D7D-CB3D-FA75-4CDC-8E8C20ABC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20040" b="23881"/>
          <a:stretch/>
        </p:blipFill>
        <p:spPr bwMode="auto">
          <a:xfrm>
            <a:off x="1311628" y="4488490"/>
            <a:ext cx="786515" cy="4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3D1163-A64D-7FCA-7D18-A949059F45E0}"/>
              </a:ext>
            </a:extLst>
          </p:cNvPr>
          <p:cNvSpPr/>
          <p:nvPr/>
        </p:nvSpPr>
        <p:spPr>
          <a:xfrm>
            <a:off x="2361914" y="4462693"/>
            <a:ext cx="2216460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4"/>
                </a:solidFill>
              </a:rPr>
              <a:t>LangChain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ADE35F-9CD0-2A5F-9D66-EAF1CD22F936}"/>
              </a:ext>
            </a:extLst>
          </p:cNvPr>
          <p:cNvSpPr/>
          <p:nvPr/>
        </p:nvSpPr>
        <p:spPr>
          <a:xfrm>
            <a:off x="4578374" y="4468445"/>
            <a:ext cx="637568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4"/>
                </a:solidFill>
              </a:rPr>
              <a:t>Prompt Automation &amp; Orchestration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pic>
        <p:nvPicPr>
          <p:cNvPr id="9226" name="Picture 10" descr="streamlit (@streamlit) / X">
            <a:extLst>
              <a:ext uri="{FF2B5EF4-FFF2-40B4-BE49-F238E27FC236}">
                <a16:creationId xmlns:a16="http://schemas.microsoft.com/office/drawing/2014/main" id="{35358341-A895-C1CC-47B3-CD383CF82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8" b="16156"/>
          <a:stretch/>
        </p:blipFill>
        <p:spPr bwMode="auto">
          <a:xfrm>
            <a:off x="1270912" y="5143246"/>
            <a:ext cx="797236" cy="4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F10524-B1D0-3299-54AC-3CD976F4084D}"/>
              </a:ext>
            </a:extLst>
          </p:cNvPr>
          <p:cNvSpPr/>
          <p:nvPr/>
        </p:nvSpPr>
        <p:spPr>
          <a:xfrm>
            <a:off x="2313188" y="5114666"/>
            <a:ext cx="2216460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5"/>
                </a:solidFill>
              </a:rPr>
              <a:t>Streamlit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A11E0A-8958-657D-2C4F-0C1FF32E3259}"/>
              </a:ext>
            </a:extLst>
          </p:cNvPr>
          <p:cNvSpPr/>
          <p:nvPr/>
        </p:nvSpPr>
        <p:spPr>
          <a:xfrm>
            <a:off x="4529648" y="5120418"/>
            <a:ext cx="637568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5"/>
                </a:solidFill>
              </a:rPr>
              <a:t>UI for LLM Apps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pic>
        <p:nvPicPr>
          <p:cNvPr id="9228" name="Picture 12" descr="Python (programming language) - Wikipedia">
            <a:extLst>
              <a:ext uri="{FF2B5EF4-FFF2-40B4-BE49-F238E27FC236}">
                <a16:creationId xmlns:a16="http://schemas.microsoft.com/office/drawing/2014/main" id="{2B5E4339-6570-4B85-30A7-7B776265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30" y="5795121"/>
            <a:ext cx="539855" cy="58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86A6DB8-68BF-2519-6AFB-C1988507B7A9}"/>
              </a:ext>
            </a:extLst>
          </p:cNvPr>
          <p:cNvSpPr/>
          <p:nvPr/>
        </p:nvSpPr>
        <p:spPr>
          <a:xfrm>
            <a:off x="2331918" y="5799670"/>
            <a:ext cx="2216460" cy="4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accent6"/>
                </a:solidFill>
              </a:rPr>
              <a:t>Python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DDD83-F622-96CE-8C5C-05BFD600B978}"/>
              </a:ext>
            </a:extLst>
          </p:cNvPr>
          <p:cNvSpPr/>
          <p:nvPr/>
        </p:nvSpPr>
        <p:spPr>
          <a:xfrm>
            <a:off x="4548378" y="5805422"/>
            <a:ext cx="6375686" cy="46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Coding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A791725D-53CD-2E4D-CF3C-FD1C1A0C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5337" y="6356350"/>
            <a:ext cx="1957551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03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5" grpId="0"/>
      <p:bldP spid="17" grpId="0"/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67B9-3182-31AD-545A-955523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&amp; Open Source Licensing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E6FFD-6FB8-1C39-D07A-E963A33C2BDF}"/>
              </a:ext>
            </a:extLst>
          </p:cNvPr>
          <p:cNvSpPr txBox="1"/>
          <p:nvPr/>
        </p:nvSpPr>
        <p:spPr>
          <a:xfrm>
            <a:off x="182880" y="6461760"/>
            <a:ext cx="1596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50000"/>
                  </a:schemeClr>
                </a:solidFill>
              </a:rPr>
              <a:t>© Metanoia London Ltd,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E4426-BF54-3E56-E92B-B073B50C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5337" y="6356350"/>
            <a:ext cx="1957551" cy="365125"/>
          </a:xfrm>
        </p:spPr>
        <p:txBody>
          <a:bodyPr/>
          <a:lstStyle/>
          <a:p>
            <a:fld id="{F5851607-EA4E-2D4C-80D8-C4CD50799970}" type="slidenum">
              <a:rPr lang="en-GB" smtClean="0"/>
              <a:t>8</a:t>
            </a:fld>
            <a:endParaRPr lang="en-GB" dirty="0"/>
          </a:p>
        </p:txBody>
      </p:sp>
      <p:pic>
        <p:nvPicPr>
          <p:cNvPr id="4098" name="Picture 2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DB714D61-7147-AF9D-E09D-8C35A875A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1"/>
          <a:stretch/>
        </p:blipFill>
        <p:spPr bwMode="auto">
          <a:xfrm>
            <a:off x="1658620" y="2602230"/>
            <a:ext cx="194818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C8F3C-8F66-C2BA-C3BA-9EA8B3DC0F4C}"/>
              </a:ext>
            </a:extLst>
          </p:cNvPr>
          <p:cNvSpPr txBox="1"/>
          <p:nvPr/>
        </p:nvSpPr>
        <p:spPr>
          <a:xfrm>
            <a:off x="4327966" y="2796272"/>
            <a:ext cx="70258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All materials &amp; notebooks are at GitHub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  <a:hlinkClick r:id="rId3"/>
              </a:rPr>
              <a:t>https://github.com/MetanoiaLondon/prompting-ai-superpower</a:t>
            </a:r>
            <a:endParaRPr lang="en-GB" sz="2000" b="1" dirty="0">
              <a:solidFill>
                <a:schemeClr val="tx2"/>
              </a:solidFill>
            </a:endParaRP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MIT license</a:t>
            </a:r>
          </a:p>
          <a:p>
            <a:endParaRPr lang="en-GB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334" y="-40942"/>
            <a:ext cx="12192000" cy="6858000"/>
          </a:xfrm>
          <a:prstGeom prst="rect">
            <a:avLst/>
          </a:prstGeom>
          <a:solidFill>
            <a:srgbClr val="222A35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02635" y="3446100"/>
            <a:ext cx="986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400" dirty="0">
                <a:solidFill>
                  <a:schemeClr val="bg1"/>
                </a:solidFill>
                <a:latin typeface="+mj-lt"/>
              </a:rPr>
              <a:t>Poll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1A5BE-FA6C-2044-82F7-D0BA9DD5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4" y="6170540"/>
            <a:ext cx="1333500" cy="50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B4B347F-E272-D648-9B1D-F3659105416F}"/>
              </a:ext>
            </a:extLst>
          </p:cNvPr>
          <p:cNvSpPr/>
          <p:nvPr/>
        </p:nvSpPr>
        <p:spPr>
          <a:xfrm>
            <a:off x="5814866" y="2826458"/>
            <a:ext cx="561600" cy="561600"/>
          </a:xfrm>
          <a:custGeom>
            <a:avLst/>
            <a:gdLst>
              <a:gd name="connsiteX0" fmla="*/ 315747 w 560932"/>
              <a:gd name="connsiteY0" fmla="*/ 184119 h 560932"/>
              <a:gd name="connsiteX1" fmla="*/ 361641 w 560932"/>
              <a:gd name="connsiteY1" fmla="*/ 249681 h 560932"/>
              <a:gd name="connsiteX2" fmla="*/ 376556 w 560932"/>
              <a:gd name="connsiteY2" fmla="*/ 325504 h 560932"/>
              <a:gd name="connsiteX3" fmla="*/ 326073 w 560932"/>
              <a:gd name="connsiteY3" fmla="*/ 265073 h 560932"/>
              <a:gd name="connsiteX4" fmla="*/ 315747 w 560932"/>
              <a:gd name="connsiteY4" fmla="*/ 184119 h 560932"/>
              <a:gd name="connsiteX5" fmla="*/ 305421 w 560932"/>
              <a:gd name="connsiteY5" fmla="*/ 153333 h 560932"/>
              <a:gd name="connsiteX6" fmla="*/ 173476 w 560932"/>
              <a:gd name="connsiteY6" fmla="*/ 290158 h 560932"/>
              <a:gd name="connsiteX7" fmla="*/ 157987 w 560932"/>
              <a:gd name="connsiteY7" fmla="*/ 330635 h 560932"/>
              <a:gd name="connsiteX8" fmla="*/ 199292 w 560932"/>
              <a:gd name="connsiteY8" fmla="*/ 351159 h 560932"/>
              <a:gd name="connsiteX9" fmla="*/ 209044 w 560932"/>
              <a:gd name="connsiteY9" fmla="*/ 346028 h 560932"/>
              <a:gd name="connsiteX10" fmla="*/ 229696 w 560932"/>
              <a:gd name="connsiteY10" fmla="*/ 360851 h 560932"/>
              <a:gd name="connsiteX11" fmla="*/ 244612 w 560932"/>
              <a:gd name="connsiteY11" fmla="*/ 396197 h 560932"/>
              <a:gd name="connsiteX12" fmla="*/ 260101 w 560932"/>
              <a:gd name="connsiteY12" fmla="*/ 406459 h 560932"/>
              <a:gd name="connsiteX13" fmla="*/ 290505 w 560932"/>
              <a:gd name="connsiteY13" fmla="*/ 396197 h 560932"/>
              <a:gd name="connsiteX14" fmla="*/ 295668 w 560932"/>
              <a:gd name="connsiteY14" fmla="*/ 385935 h 560932"/>
              <a:gd name="connsiteX15" fmla="*/ 285342 w 560932"/>
              <a:gd name="connsiteY15" fmla="*/ 371113 h 560932"/>
              <a:gd name="connsiteX16" fmla="*/ 269853 w 560932"/>
              <a:gd name="connsiteY16" fmla="*/ 340897 h 560932"/>
              <a:gd name="connsiteX17" fmla="*/ 285342 w 560932"/>
              <a:gd name="connsiteY17" fmla="*/ 325504 h 560932"/>
              <a:gd name="connsiteX18" fmla="*/ 392045 w 560932"/>
              <a:gd name="connsiteY18" fmla="*/ 351159 h 560932"/>
              <a:gd name="connsiteX19" fmla="*/ 382293 w 560932"/>
              <a:gd name="connsiteY19" fmla="*/ 239419 h 560932"/>
              <a:gd name="connsiteX20" fmla="*/ 305421 w 560932"/>
              <a:gd name="connsiteY20" fmla="*/ 153333 h 560932"/>
              <a:gd name="connsiteX21" fmla="*/ 280466 w 560932"/>
              <a:gd name="connsiteY21" fmla="*/ 0 h 560932"/>
              <a:gd name="connsiteX22" fmla="*/ 560932 w 560932"/>
              <a:gd name="connsiteY22" fmla="*/ 280466 h 560932"/>
              <a:gd name="connsiteX23" fmla="*/ 280466 w 560932"/>
              <a:gd name="connsiteY23" fmla="*/ 560932 h 560932"/>
              <a:gd name="connsiteX24" fmla="*/ 0 w 560932"/>
              <a:gd name="connsiteY24" fmla="*/ 280466 h 560932"/>
              <a:gd name="connsiteX25" fmla="*/ 280466 w 560932"/>
              <a:gd name="connsiteY25" fmla="*/ 0 h 56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0932" h="560932">
                <a:moveTo>
                  <a:pt x="315747" y="184119"/>
                </a:moveTo>
                <a:cubicBezTo>
                  <a:pt x="320910" y="184119"/>
                  <a:pt x="346152" y="209203"/>
                  <a:pt x="361641" y="249681"/>
                </a:cubicBezTo>
                <a:cubicBezTo>
                  <a:pt x="382293" y="290158"/>
                  <a:pt x="376556" y="320944"/>
                  <a:pt x="376556" y="325504"/>
                </a:cubicBezTo>
                <a:cubicBezTo>
                  <a:pt x="371393" y="325504"/>
                  <a:pt x="340989" y="305551"/>
                  <a:pt x="326073" y="265073"/>
                </a:cubicBezTo>
                <a:cubicBezTo>
                  <a:pt x="310584" y="224596"/>
                  <a:pt x="310584" y="184119"/>
                  <a:pt x="315747" y="184119"/>
                </a:cubicBezTo>
                <a:close/>
                <a:moveTo>
                  <a:pt x="305421" y="153333"/>
                </a:moveTo>
                <a:cubicBezTo>
                  <a:pt x="275016" y="169296"/>
                  <a:pt x="326073" y="229727"/>
                  <a:pt x="173476" y="290158"/>
                </a:cubicBezTo>
                <a:cubicBezTo>
                  <a:pt x="157987" y="295289"/>
                  <a:pt x="152824" y="315243"/>
                  <a:pt x="157987" y="330635"/>
                </a:cubicBezTo>
                <a:cubicBezTo>
                  <a:pt x="163150" y="340897"/>
                  <a:pt x="183229" y="355720"/>
                  <a:pt x="199292" y="351159"/>
                </a:cubicBezTo>
                <a:lnTo>
                  <a:pt x="209044" y="346028"/>
                </a:lnTo>
                <a:cubicBezTo>
                  <a:pt x="219370" y="360851"/>
                  <a:pt x="229696" y="351159"/>
                  <a:pt x="229696" y="360851"/>
                </a:cubicBezTo>
                <a:cubicBezTo>
                  <a:pt x="234859" y="371113"/>
                  <a:pt x="244612" y="391066"/>
                  <a:pt x="244612" y="396197"/>
                </a:cubicBezTo>
                <a:cubicBezTo>
                  <a:pt x="249775" y="401328"/>
                  <a:pt x="254938" y="411590"/>
                  <a:pt x="260101" y="406459"/>
                </a:cubicBezTo>
                <a:cubicBezTo>
                  <a:pt x="265264" y="406459"/>
                  <a:pt x="285342" y="401328"/>
                  <a:pt x="290505" y="396197"/>
                </a:cubicBezTo>
                <a:cubicBezTo>
                  <a:pt x="300258" y="396197"/>
                  <a:pt x="300258" y="391066"/>
                  <a:pt x="295668" y="385935"/>
                </a:cubicBezTo>
                <a:cubicBezTo>
                  <a:pt x="295668" y="381375"/>
                  <a:pt x="285342" y="376244"/>
                  <a:pt x="285342" y="371113"/>
                </a:cubicBezTo>
                <a:cubicBezTo>
                  <a:pt x="280179" y="365982"/>
                  <a:pt x="275016" y="346028"/>
                  <a:pt x="269853" y="340897"/>
                </a:cubicBezTo>
                <a:cubicBezTo>
                  <a:pt x="265264" y="335766"/>
                  <a:pt x="275016" y="325504"/>
                  <a:pt x="285342" y="325504"/>
                </a:cubicBezTo>
                <a:cubicBezTo>
                  <a:pt x="356478" y="320944"/>
                  <a:pt x="366804" y="360851"/>
                  <a:pt x="392045" y="351159"/>
                </a:cubicBezTo>
                <a:cubicBezTo>
                  <a:pt x="407534" y="346028"/>
                  <a:pt x="407534" y="290158"/>
                  <a:pt x="382293" y="239419"/>
                </a:cubicBezTo>
                <a:cubicBezTo>
                  <a:pt x="361641" y="189250"/>
                  <a:pt x="326073" y="148772"/>
                  <a:pt x="305421" y="153333"/>
                </a:cubicBezTo>
                <a:close/>
                <a:moveTo>
                  <a:pt x="280466" y="0"/>
                </a:moveTo>
                <a:cubicBezTo>
                  <a:pt x="435363" y="0"/>
                  <a:pt x="560932" y="125569"/>
                  <a:pt x="560932" y="280466"/>
                </a:cubicBezTo>
                <a:cubicBezTo>
                  <a:pt x="560932" y="435363"/>
                  <a:pt x="435363" y="560932"/>
                  <a:pt x="280466" y="560932"/>
                </a:cubicBezTo>
                <a:cubicBezTo>
                  <a:pt x="125569" y="560932"/>
                  <a:pt x="0" y="435363"/>
                  <a:pt x="0" y="280466"/>
                </a:cubicBezTo>
                <a:cubicBezTo>
                  <a:pt x="0" y="125569"/>
                  <a:pt x="125569" y="0"/>
                  <a:pt x="280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504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42078</TotalTime>
  <Words>720</Words>
  <Application>Microsoft Macintosh PowerPoint</Application>
  <PresentationFormat>Widescreen</PresentationFormat>
  <Paragraphs>161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Speaker</vt:lpstr>
      <vt:lpstr>Agenda</vt:lpstr>
      <vt:lpstr>KISS – Limiting Our Tech Stack for this Workshop</vt:lpstr>
      <vt:lpstr>Resources &amp; Open Source Licensing</vt:lpstr>
      <vt:lpstr>PowerPoint Presentation</vt:lpstr>
      <vt:lpstr>Poll 1:  How good is your superpower?</vt:lpstr>
      <vt:lpstr>PowerPoint Presentation</vt:lpstr>
      <vt:lpstr>Definitions</vt:lpstr>
      <vt:lpstr>Use Case: Shakespearian intro to Question Time</vt:lpstr>
      <vt:lpstr>Use Case: Prompt to write a marketing e-mail</vt:lpstr>
      <vt:lpstr>Use Case: Design a Consulting Workshop</vt:lpstr>
      <vt:lpstr>PowerPoint Presentation</vt:lpstr>
      <vt:lpstr>Project Nestor is aiming to expand consultancy’s reach</vt:lpstr>
      <vt:lpstr>PowerPoint Presentation</vt:lpstr>
      <vt:lpstr>PowerPoint Presentation</vt:lpstr>
      <vt:lpstr>Naive Prompting</vt:lpstr>
      <vt:lpstr>Zero Shot Prompting</vt:lpstr>
      <vt:lpstr>Iterative Prompting</vt:lpstr>
      <vt:lpstr>Role Prompting</vt:lpstr>
      <vt:lpstr>Critical Agent Prompting</vt:lpstr>
      <vt:lpstr>One Shot Prompting</vt:lpstr>
      <vt:lpstr>Few Shot Prompting</vt:lpstr>
      <vt:lpstr>Chain of Thought Prompting</vt:lpstr>
      <vt:lpstr>Including Output Formats</vt:lpstr>
      <vt:lpstr>Prompting Parameters for Text to Text LLMs</vt:lpstr>
      <vt:lpstr>Cheat Sheet for ChatGPT4</vt:lpstr>
      <vt:lpstr>PowerPoint Presentation</vt:lpstr>
      <vt:lpstr>Text to Image Prompting with Dall-E</vt:lpstr>
      <vt:lpstr>Cheat Sheet for Dall-E</vt:lpstr>
      <vt:lpstr>Combining Text to Text &amp; Text to Image Prompting</vt:lpstr>
      <vt:lpstr>Prompting for Code Completion</vt:lpstr>
      <vt:lpstr>Prompt Chaining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Poll 2:  How much of a Superpower is this?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Warr</dc:creator>
  <cp:lastModifiedBy>Alan Warr</cp:lastModifiedBy>
  <cp:revision>16</cp:revision>
  <dcterms:created xsi:type="dcterms:W3CDTF">2023-08-21T15:25:32Z</dcterms:created>
  <dcterms:modified xsi:type="dcterms:W3CDTF">2023-09-19T20:43:50Z</dcterms:modified>
</cp:coreProperties>
</file>